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17" r:id="rId2"/>
  </p:sldMasterIdLst>
  <p:notesMasterIdLst>
    <p:notesMasterId r:id="rId14"/>
  </p:notesMasterIdLst>
  <p:sldIdLst>
    <p:sldId id="259" r:id="rId3"/>
    <p:sldId id="260" r:id="rId4"/>
    <p:sldId id="261" r:id="rId5"/>
    <p:sldId id="262" r:id="rId6"/>
    <p:sldId id="265" r:id="rId7"/>
    <p:sldId id="263" r:id="rId8"/>
    <p:sldId id="266" r:id="rId9"/>
    <p:sldId id="264" r:id="rId10"/>
    <p:sldId id="267" r:id="rId11"/>
    <p:sldId id="270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F0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6" autoAdjust="0"/>
    <p:restoredTop sz="94454" autoAdjust="0"/>
  </p:normalViewPr>
  <p:slideViewPr>
    <p:cSldViewPr snapToGrid="0">
      <p:cViewPr varScale="1">
        <p:scale>
          <a:sx n="64" d="100"/>
          <a:sy n="64" d="100"/>
        </p:scale>
        <p:origin x="38" y="40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297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6AB7D-C95D-43CF-B069-AEC6C09825F3}" type="datetimeFigureOut">
              <a:rPr lang="en-AU" smtClean="0"/>
              <a:t>28/10/2017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BC467-5149-4808-952E-0F7AEA87A7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91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8158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5264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0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853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69722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290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79326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317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782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00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untdown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rgbClr val="D9D9D9"/>
          </a:solidFill>
        </p:spPr>
        <p:txBody>
          <a:bodyPr/>
          <a:lstStyle>
            <a:lvl1pPr marL="0" indent="0" algn="ctr">
              <a:buNone/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3364603" y="2165202"/>
            <a:ext cx="4929186" cy="2180492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1">
                <a:solidFill>
                  <a:srgbClr val="F2F2F2"/>
                </a:solidFill>
                <a:latin typeface="Tw Cen MT" panose="020B0602020104020603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9pPr>
          </a:lstStyle>
          <a:p>
            <a:pPr lvl="0"/>
            <a:endParaRPr lang="en-US" dirty="0"/>
          </a:p>
        </p:txBody>
      </p:sp>
      <p:sp>
        <p:nvSpPr>
          <p:cNvPr id="44" name="Instructions"/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To change the sample image, select the picture and delete it. Now click the Pictures icon in the placeholder to insert your own image.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If you need to put the text placeholder back on top after you change the picture, click the Reset button (Home tab, Slides, Reset).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aseline="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Sample picture courtesy of Bill Staples.</a:t>
            </a:r>
            <a:endParaRPr lang="en-US" sz="1500" dirty="0">
              <a:solidFill>
                <a:prstClr val="white">
                  <a:lumMod val="50000"/>
                </a:prstClr>
              </a:solidFill>
              <a:latin typeface="Calibri Light" panose="020F03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910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0" grpId="0" build="p">
        <p:tmplLst>
          <p:tmpl lvl="1">
            <p:tnLst>
              <p:par>
                <p:cTn presetID="42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uttons Grow and Turn on Path">
    <p:bg>
      <p:bgPr>
        <a:gradFill rotWithShape="1">
          <a:gsLst>
            <a:gs pos="0">
              <a:srgbClr val="FFFFFF"/>
            </a:gs>
            <a:gs pos="100000">
              <a:srgbClr val="D9D9D9"/>
            </a:gs>
          </a:gsLst>
          <a:lin ang="135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/>
          <p:cNvSpPr/>
          <p:nvPr userDrawn="1"/>
        </p:nvSpPr>
        <p:spPr>
          <a:xfrm>
            <a:off x="-1" y="0"/>
            <a:ext cx="5227675" cy="6857999"/>
          </a:xfrm>
          <a:custGeom>
            <a:avLst/>
            <a:gdLst>
              <a:gd name="connsiteX0" fmla="*/ 10391 w 5552210"/>
              <a:gd name="connsiteY0" fmla="*/ 0 h 7602682"/>
              <a:gd name="connsiteX1" fmla="*/ 72736 w 5552210"/>
              <a:gd name="connsiteY1" fmla="*/ 51955 h 7602682"/>
              <a:gd name="connsiteX2" fmla="*/ 3574473 w 5552210"/>
              <a:gd name="connsiteY2" fmla="*/ 2545773 h 7602682"/>
              <a:gd name="connsiteX3" fmla="*/ 4956464 w 5552210"/>
              <a:gd name="connsiteY3" fmla="*/ 6878782 h 7602682"/>
              <a:gd name="connsiteX4" fmla="*/ 0 w 5552210"/>
              <a:gd name="connsiteY4" fmla="*/ 6889173 h 7602682"/>
              <a:gd name="connsiteX0" fmla="*/ 10391 w 5552210"/>
              <a:gd name="connsiteY0" fmla="*/ 0 h 7602682"/>
              <a:gd name="connsiteX1" fmla="*/ 72736 w 5552210"/>
              <a:gd name="connsiteY1" fmla="*/ 51955 h 7602682"/>
              <a:gd name="connsiteX2" fmla="*/ 3574473 w 5552210"/>
              <a:gd name="connsiteY2" fmla="*/ 2545773 h 7602682"/>
              <a:gd name="connsiteX3" fmla="*/ 4956464 w 5552210"/>
              <a:gd name="connsiteY3" fmla="*/ 6878782 h 7602682"/>
              <a:gd name="connsiteX4" fmla="*/ 0 w 5552210"/>
              <a:gd name="connsiteY4" fmla="*/ 6889173 h 7602682"/>
              <a:gd name="connsiteX0" fmla="*/ 10391 w 5552210"/>
              <a:gd name="connsiteY0" fmla="*/ 0 h 7602682"/>
              <a:gd name="connsiteX1" fmla="*/ 72736 w 5552210"/>
              <a:gd name="connsiteY1" fmla="*/ 51955 h 7602682"/>
              <a:gd name="connsiteX2" fmla="*/ 3574473 w 5552210"/>
              <a:gd name="connsiteY2" fmla="*/ 2545773 h 7602682"/>
              <a:gd name="connsiteX3" fmla="*/ 4956464 w 5552210"/>
              <a:gd name="connsiteY3" fmla="*/ 6878782 h 7602682"/>
              <a:gd name="connsiteX4" fmla="*/ 0 w 5552210"/>
              <a:gd name="connsiteY4" fmla="*/ 6889173 h 7602682"/>
              <a:gd name="connsiteX0" fmla="*/ 10391 w 5552210"/>
              <a:gd name="connsiteY0" fmla="*/ 0 h 7602682"/>
              <a:gd name="connsiteX1" fmla="*/ 72736 w 5552210"/>
              <a:gd name="connsiteY1" fmla="*/ 51955 h 7602682"/>
              <a:gd name="connsiteX2" fmla="*/ 3574473 w 5552210"/>
              <a:gd name="connsiteY2" fmla="*/ 2545773 h 7602682"/>
              <a:gd name="connsiteX3" fmla="*/ 4956464 w 5552210"/>
              <a:gd name="connsiteY3" fmla="*/ 6878782 h 7602682"/>
              <a:gd name="connsiteX4" fmla="*/ 0 w 5552210"/>
              <a:gd name="connsiteY4" fmla="*/ 6889173 h 7602682"/>
              <a:gd name="connsiteX5" fmla="*/ 10391 w 5552210"/>
              <a:gd name="connsiteY5" fmla="*/ 0 h 7602682"/>
              <a:gd name="connsiteX0" fmla="*/ 10391 w 5552210"/>
              <a:gd name="connsiteY0" fmla="*/ 0 h 6889173"/>
              <a:gd name="connsiteX1" fmla="*/ 72736 w 5552210"/>
              <a:gd name="connsiteY1" fmla="*/ 51955 h 6889173"/>
              <a:gd name="connsiteX2" fmla="*/ 3574473 w 5552210"/>
              <a:gd name="connsiteY2" fmla="*/ 2545773 h 6889173"/>
              <a:gd name="connsiteX3" fmla="*/ 4956464 w 5552210"/>
              <a:gd name="connsiteY3" fmla="*/ 6878782 h 6889173"/>
              <a:gd name="connsiteX4" fmla="*/ 0 w 5552210"/>
              <a:gd name="connsiteY4" fmla="*/ 6889173 h 6889173"/>
              <a:gd name="connsiteX5" fmla="*/ 10391 w 5552210"/>
              <a:gd name="connsiteY5" fmla="*/ 0 h 6889173"/>
              <a:gd name="connsiteX0" fmla="*/ 10391 w 4968587"/>
              <a:gd name="connsiteY0" fmla="*/ 0 h 6889173"/>
              <a:gd name="connsiteX1" fmla="*/ 72736 w 4968587"/>
              <a:gd name="connsiteY1" fmla="*/ 51955 h 6889173"/>
              <a:gd name="connsiteX2" fmla="*/ 4956464 w 4968587"/>
              <a:gd name="connsiteY2" fmla="*/ 6878782 h 6889173"/>
              <a:gd name="connsiteX3" fmla="*/ 0 w 4968587"/>
              <a:gd name="connsiteY3" fmla="*/ 6889173 h 6889173"/>
              <a:gd name="connsiteX4" fmla="*/ 10391 w 4968587"/>
              <a:gd name="connsiteY4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  <a:gd name="connsiteX0" fmla="*/ 10391 w 4956464"/>
              <a:gd name="connsiteY0" fmla="*/ 0 h 6889173"/>
              <a:gd name="connsiteX1" fmla="*/ 4956464 w 4956464"/>
              <a:gd name="connsiteY1" fmla="*/ 6878782 h 6889173"/>
              <a:gd name="connsiteX2" fmla="*/ 0 w 4956464"/>
              <a:gd name="connsiteY2" fmla="*/ 6889173 h 6889173"/>
              <a:gd name="connsiteX3" fmla="*/ 10391 w 4956464"/>
              <a:gd name="connsiteY3" fmla="*/ 0 h 68891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6464" h="6889173">
                <a:moveTo>
                  <a:pt x="10391" y="0"/>
                </a:moveTo>
                <a:cubicBezTo>
                  <a:pt x="3352800" y="1236518"/>
                  <a:pt x="4426528" y="4305300"/>
                  <a:pt x="4956464" y="6878782"/>
                </a:cubicBezTo>
                <a:lnTo>
                  <a:pt x="0" y="6889173"/>
                </a:lnTo>
                <a:cubicBezTo>
                  <a:pt x="3464" y="4592782"/>
                  <a:pt x="6927" y="2296391"/>
                  <a:pt x="1039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966E8-DCA0-42DE-A10D-4868BED7587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CF7DFB-4023-4036-BB09-7E1973D8C31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2961952" y="838200"/>
            <a:ext cx="6017525" cy="43088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653846" y="731520"/>
            <a:ext cx="1097280" cy="1097280"/>
          </a:xfrm>
          <a:prstGeom prst="ellipse">
            <a:avLst/>
          </a:prstGeom>
          <a:noFill/>
          <a:effectLst>
            <a:outerShdw blurRad="127000" dist="127000" dir="8460000" algn="tr" rotWithShape="0">
              <a:prstClr val="black">
                <a:alpha val="23000"/>
              </a:prst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4215384" y="2057400"/>
            <a:ext cx="6016752" cy="43088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6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2756261" y="1828800"/>
            <a:ext cx="1097280" cy="1097280"/>
          </a:xfrm>
          <a:prstGeom prst="ellipse">
            <a:avLst/>
          </a:prstGeom>
          <a:noFill/>
          <a:effectLst>
            <a:outerShdw blurRad="127000" dist="127000" dir="8460000" algn="tr" rotWithShape="0">
              <a:prstClr val="black">
                <a:alpha val="23000"/>
              </a:prst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2" name="Text Placeholder 1"/>
          <p:cNvSpPr>
            <a:spLocks noGrp="1"/>
          </p:cNvSpPr>
          <p:nvPr>
            <p:ph type="body" sz="quarter" idx="17"/>
          </p:nvPr>
        </p:nvSpPr>
        <p:spPr>
          <a:xfrm>
            <a:off x="5047488" y="3352800"/>
            <a:ext cx="6016752" cy="43088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 Placeholder 6"/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3581400" y="3200400"/>
            <a:ext cx="1097280" cy="1097280"/>
          </a:xfrm>
          <a:prstGeom prst="ellipse">
            <a:avLst/>
          </a:prstGeom>
          <a:noFill/>
          <a:effectLst>
            <a:outerShdw blurRad="127000" dist="127000" dir="8460000" algn="tr" rotWithShape="0">
              <a:prstClr val="black">
                <a:alpha val="23000"/>
              </a:prst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4" name="Text Placeholder 1"/>
          <p:cNvSpPr>
            <a:spLocks noGrp="1"/>
          </p:cNvSpPr>
          <p:nvPr>
            <p:ph type="body" sz="quarter" idx="19"/>
          </p:nvPr>
        </p:nvSpPr>
        <p:spPr>
          <a:xfrm>
            <a:off x="5806440" y="4846320"/>
            <a:ext cx="6016752" cy="430887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None/>
              <a:defRPr sz="2200">
                <a:solidFill>
                  <a:srgbClr val="7F7F7F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Picture Placeholder 6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4341220" y="4690872"/>
            <a:ext cx="1097280" cy="1097280"/>
          </a:xfrm>
          <a:prstGeom prst="ellipse">
            <a:avLst/>
          </a:prstGeom>
          <a:noFill/>
          <a:effectLst>
            <a:outerShdw blurRad="127000" dist="127000" dir="8460000" algn="tr" rotWithShape="0">
              <a:prstClr val="black">
                <a:alpha val="23000"/>
              </a:prstClr>
            </a:outerShdw>
          </a:effectLst>
          <a:scene3d>
            <a:camera prst="orthographicFront"/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/>
            </a:lvl1pPr>
          </a:lstStyle>
          <a:p>
            <a:r>
              <a:rPr lang="en-US" dirty="0"/>
              <a:t>Picture</a:t>
            </a:r>
          </a:p>
        </p:txBody>
      </p:sp>
      <p:sp>
        <p:nvSpPr>
          <p:cNvPr id="16" name="Instructions"/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To change a sample image, select a picture and delete it. Now click the Pictures icon in each placeholder to insert your own images.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aseline="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Sample pictures courtesy of Bill Staples.</a:t>
            </a:r>
            <a:endParaRPr lang="en-US" sz="1500" dirty="0">
              <a:solidFill>
                <a:prstClr val="white">
                  <a:lumMod val="50000"/>
                </a:prstClr>
              </a:solidFill>
              <a:latin typeface="Calibri Light" panose="020F03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314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47 0.00209 C 0.08711 0.125 0.12708 0.20348 0.17239 0.35649 C 0.21888 0.51829 0.26042 0.82153 0.28516 0.97199 " pathEditMode="relative" rAng="0" ptsTypes="AAA">
                                      <p:cBhvr>
                                        <p:cTn id="12" dur="10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84" y="4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2.22222E-6 C 0.0487 0.10208 0.07266 0.16713 0.09987 0.29444 C 0.12774 0.4287 0.15248 0.68078 0.16732 0.80602 " pathEditMode="relative" rAng="0" ptsTypes="AAA">
                                      <p:cBhvr>
                                        <p:cTn id="25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359" y="4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2.22222E-6 C 0.02891 0.07592 0.0431 0.1243 0.05938 0.21921 C 0.07591 0.31921 0.09063 0.50694 0.09961 0.60023 " pathEditMode="relative" rAng="0" ptsTypes="AAA">
                                      <p:cBhvr>
                                        <p:cTn id="38" dur="100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74" y="30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8629E-18 1.11111E-6 C 0.01107 0.05 0.01641 0.08194 0.02266 0.14491 C 0.0293 0.21134 0.03503 0.33565 0.0388 0.39768 " pathEditMode="relative" rAng="0" ptsTypes="AAA">
                                      <p:cBhvr>
                                        <p:cTn id="51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0" y="198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/>
      <p:bldP spid="7" grpId="1"/>
      <p:bldP spid="10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" grpId="0"/>
      <p:bldP spid="11" grpId="1"/>
      <p:bldP spid="12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/>
      <p:bldP spid="13" grpId="1"/>
      <p:bldP spid="14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/>
      <p:bldP spid="15" grpId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8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6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40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52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28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2CFB4-8C93-493A-A22A-78FF85776547}"/>
              </a:ext>
            </a:extLst>
          </p:cNvPr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 </a:t>
            </a:r>
          </a:p>
        </p:txBody>
      </p:sp>
    </p:spTree>
    <p:extLst>
      <p:ext uri="{BB962C8B-B14F-4D97-AF65-F5344CB8AC3E}">
        <p14:creationId xmlns:p14="http://schemas.microsoft.com/office/powerpoint/2010/main" val="279514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03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5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B9691-14E4-4296-B339-16B50C06F128}" type="datetimeFigureOut">
              <a:rPr lang="en-US" smtClean="0"/>
              <a:t>10/28/2017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39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9" r:id="rId2"/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  <p:sldLayoutId id="2147484029" r:id="rId12"/>
    <p:sldLayoutId id="2147484030" r:id="rId13"/>
    <p:sldLayoutId id="2147484031" r:id="rId14"/>
    <p:sldLayoutId id="2147484032" r:id="rId15"/>
    <p:sldLayoutId id="2147484033" r:id="rId16"/>
    <p:sldLayoutId id="2147484034" r:id="rId17"/>
    <p:sldLayoutId id="2147484035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6CD900C7-665E-4F3D-8C64-41067B4535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07" b="8107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13" name="图片 13">
            <a:extLst>
              <a:ext uri="{FF2B5EF4-FFF2-40B4-BE49-F238E27FC236}">
                <a16:creationId xmlns:a16="http://schemas.microsoft.com/office/drawing/2014/main" id="{CB4796A2-227E-4651-91E1-121210EA6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31" y="145774"/>
            <a:ext cx="2201086" cy="76116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73DBE43-C12B-4DC4-9438-F64B4DBE8845}"/>
              </a:ext>
            </a:extLst>
          </p:cNvPr>
          <p:cNvSpPr/>
          <p:nvPr/>
        </p:nvSpPr>
        <p:spPr>
          <a:xfrm>
            <a:off x="9329078" y="0"/>
            <a:ext cx="2650886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1"/>
            <a:r>
              <a:rPr lang="en-US" altLang="zh-CN" sz="3200" b="1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Group 16</a:t>
            </a:r>
            <a:endParaRPr lang="zh-CN" altLang="en-US" sz="3200" b="1" dirty="0">
              <a:solidFill>
                <a:srgbClr val="FFFFFF"/>
              </a:solidFill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8C62E7-EF94-4109-8EE1-1632532C46F6}"/>
              </a:ext>
            </a:extLst>
          </p:cNvPr>
          <p:cNvSpPr/>
          <p:nvPr/>
        </p:nvSpPr>
        <p:spPr>
          <a:xfrm>
            <a:off x="9289095" y="518901"/>
            <a:ext cx="36568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Nagib Shah   (nsha9343)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Ling Qi          (liqi6811)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Young Choi  (ycho8487)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Xinan Ma     (xima3772)</a:t>
            </a:r>
            <a:endParaRPr lang="zh-CN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7951304" y="3101007"/>
            <a:ext cx="4240696" cy="1469973"/>
          </a:xfrm>
          <a:noFill/>
          <a:ln>
            <a:noFill/>
          </a:ln>
          <a:scene3d>
            <a:camera prst="orthographicFront">
              <a:rot lat="0" lon="21299999" rev="0"/>
            </a:camera>
            <a:lightRig rig="threePt" dir="t"/>
          </a:scene3d>
        </p:spPr>
        <p:txBody>
          <a:bodyPr>
            <a:noAutofit/>
          </a:bodyPr>
          <a:lstStyle/>
          <a:p>
            <a:pPr lvl="0"/>
            <a:r>
              <a:rPr lang="en-US" sz="3600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Protein </a:t>
            </a:r>
          </a:p>
          <a:p>
            <a:pPr lvl="0"/>
            <a:r>
              <a:rPr lang="en-US" sz="3600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post-translational modifications</a:t>
            </a:r>
          </a:p>
        </p:txBody>
      </p:sp>
    </p:spTree>
    <p:extLst>
      <p:ext uri="{BB962C8B-B14F-4D97-AF65-F5344CB8AC3E}">
        <p14:creationId xmlns:p14="http://schemas.microsoft.com/office/powerpoint/2010/main" val="41041036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35726" y="5074920"/>
            <a:ext cx="2135609" cy="552994"/>
          </a:xfrm>
        </p:spPr>
        <p:txBody>
          <a:bodyPr/>
          <a:lstStyle/>
          <a:p>
            <a:pPr algn="ctr"/>
            <a:r>
              <a:rPr lang="en-US" sz="3600" dirty="0">
                <a:latin typeface="Californian FB" panose="0207040306080B030204" pitchFamily="18" charset="0"/>
              </a:rPr>
              <a:t>Validation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and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Results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B9BD4A88-E9E1-4B34-8861-1FF4609C7874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r="543"/>
          <a:stretch>
            <a:fillRect/>
          </a:stretch>
        </p:blipFill>
        <p:spPr/>
      </p:pic>
      <p:sp>
        <p:nvSpPr>
          <p:cNvPr id="4" name="Rectangle 3">
            <a:extLst/>
          </p:cNvPr>
          <p:cNvSpPr/>
          <p:nvPr/>
        </p:nvSpPr>
        <p:spPr>
          <a:xfrm>
            <a:off x="5636712" y="174171"/>
            <a:ext cx="6435544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2400" dirty="0">
                <a:latin typeface="Californian FB" panose="0207040306080B030204" pitchFamily="18" charset="0"/>
              </a:rPr>
              <a:t>Group Members’ Contribution</a:t>
            </a:r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3940808"/>
              </p:ext>
            </p:extLst>
          </p:nvPr>
        </p:nvGraphicFramePr>
        <p:xfrm>
          <a:off x="5945094" y="1752600"/>
          <a:ext cx="5818780" cy="30429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13946">
                  <a:extLst>
                    <a:ext uri="{9D8B030D-6E8A-4147-A177-3AD203B41FA5}">
                      <a16:colId xmlns:a16="http://schemas.microsoft.com/office/drawing/2014/main" val="3820646761"/>
                    </a:ext>
                  </a:extLst>
                </a:gridCol>
                <a:gridCol w="4204834">
                  <a:extLst>
                    <a:ext uri="{9D8B030D-6E8A-4147-A177-3AD203B41FA5}">
                      <a16:colId xmlns:a16="http://schemas.microsoft.com/office/drawing/2014/main" val="831353811"/>
                    </a:ext>
                  </a:extLst>
                </a:gridCol>
              </a:tblGrid>
              <a:tr h="84824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Nagib Shah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Data Preparation</a:t>
                      </a:r>
                      <a:r>
                        <a:rPr lang="en-US" altLang="zh-CN" sz="1800" baseline="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 / Feature Extraction / Feature Selection / Motif / Presentation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9877151"/>
                  </a:ext>
                </a:extLst>
              </a:tr>
              <a:tr h="121178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Ling Qi </a:t>
                      </a:r>
                      <a:endParaRPr lang="zh-CN" altLang="en-US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Data Preparation / Model</a:t>
                      </a:r>
                      <a:r>
                        <a:rPr lang="en-US" altLang="zh-CN" sz="1800" baseline="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 Evaluation / Model Build / Prediction Result / Delta Analysis / </a:t>
                      </a: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Presentation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5983783"/>
                  </a:ext>
                </a:extLst>
              </a:tr>
              <a:tr h="49144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Young Choi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AU" altLang="zh-CN" dirty="0">
                          <a:latin typeface="Californian FB" panose="0207040306080B030204" pitchFamily="18" charset="0"/>
                        </a:rPr>
                        <a:t>Prepare Presentation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4144641"/>
                  </a:ext>
                </a:extLst>
              </a:tr>
              <a:tr h="49144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Californian FB" panose="0207040306080B030204" pitchFamily="18" charset="0"/>
                          <a:cs typeface="Times New Roman" panose="02020603050405020304" pitchFamily="18" charset="0"/>
                          <a:sym typeface="+mn-ea"/>
                        </a:rPr>
                        <a:t>Xinan Ma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AU" altLang="zh-CN" dirty="0">
                          <a:latin typeface="Californian FB" panose="0207040306080B030204" pitchFamily="18" charset="0"/>
                        </a:rPr>
                        <a:t>Sourcing references</a:t>
                      </a:r>
                      <a:endParaRPr lang="zh-CN" altLang="en-US" dirty="0">
                        <a:latin typeface="Californian FB" panose="0207040306080B0302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61915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651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6CD900C7-665E-4F3D-8C64-41067B4535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107" b="8107"/>
          <a:stretch>
            <a:fillRect/>
          </a:stretch>
        </p:blipFill>
        <p:spPr>
          <a:xfrm>
            <a:off x="0" y="0"/>
            <a:ext cx="12192000" cy="6858000"/>
          </a:xfrm>
          <a:effectLst>
            <a:outerShdw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pic>
        <p:nvPicPr>
          <p:cNvPr id="13" name="图片 13">
            <a:extLst>
              <a:ext uri="{FF2B5EF4-FFF2-40B4-BE49-F238E27FC236}">
                <a16:creationId xmlns:a16="http://schemas.microsoft.com/office/drawing/2014/main" id="{CB4796A2-227E-4651-91E1-121210EA60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31" y="145774"/>
            <a:ext cx="2201086" cy="76116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73DBE43-C12B-4DC4-9438-F64B4DBE8845}"/>
              </a:ext>
            </a:extLst>
          </p:cNvPr>
          <p:cNvSpPr/>
          <p:nvPr/>
        </p:nvSpPr>
        <p:spPr>
          <a:xfrm>
            <a:off x="9329078" y="0"/>
            <a:ext cx="2650886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1"/>
            <a:r>
              <a:rPr lang="en-US" altLang="zh-CN" sz="3200" b="1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Group 16</a:t>
            </a:r>
            <a:endParaRPr lang="zh-CN" altLang="en-US" sz="3200" b="1" dirty="0">
              <a:solidFill>
                <a:srgbClr val="FFFFFF"/>
              </a:solidFill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8C62E7-EF94-4109-8EE1-1632532C46F6}"/>
              </a:ext>
            </a:extLst>
          </p:cNvPr>
          <p:cNvSpPr/>
          <p:nvPr/>
        </p:nvSpPr>
        <p:spPr>
          <a:xfrm>
            <a:off x="9289095" y="518901"/>
            <a:ext cx="36568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Nagib Shah   (nsha9343)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Ling Qi          (liqi6811)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Young Choi  (ycho8487)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Xinan Ma     (xima3772)</a:t>
            </a:r>
            <a:endParaRPr lang="zh-CN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652921" y="2509336"/>
            <a:ext cx="5313443" cy="1469973"/>
          </a:xfrm>
          <a:noFill/>
          <a:ln>
            <a:noFill/>
          </a:ln>
          <a:scene3d>
            <a:camera prst="orthographicFront">
              <a:rot lat="0" lon="21299999" rev="0"/>
            </a:camera>
            <a:lightRig rig="threePt" dir="t"/>
          </a:scene3d>
        </p:spPr>
        <p:txBody>
          <a:bodyPr>
            <a:noAutofit/>
          </a:bodyPr>
          <a:lstStyle/>
          <a:p>
            <a:pPr lvl="0"/>
            <a:r>
              <a:rPr lang="en-US" sz="6000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1643355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Overview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Analysis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Evaluation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5806440" y="4846320"/>
            <a:ext cx="5138225" cy="430887"/>
          </a:xfrm>
        </p:spPr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Validation and Results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9D0F3974-EC73-4ACE-B144-6E44E418DBB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7" r="11397"/>
          <a:stretch>
            <a:fillRect/>
          </a:stretch>
        </p:blipFill>
        <p:spPr/>
      </p:pic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7E96C9A0-B581-4946-A25F-7363882A66F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7692"/>
          <a:stretch>
            <a:fillRect/>
          </a:stretch>
        </p:blipFill>
        <p:spPr/>
      </p:pic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E171BC84-D3CF-4772-9006-F8B0F98D04FC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3" b="3913"/>
          <a:stretch>
            <a:fillRect/>
          </a:stretch>
        </p:blipFill>
        <p:spPr/>
      </p:pic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B9BD4A88-E9E1-4B34-8861-1FF4609C7874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r="5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78207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2961953" y="838200"/>
            <a:ext cx="2327500" cy="430887"/>
          </a:xfrm>
        </p:spPr>
        <p:txBody>
          <a:bodyPr/>
          <a:lstStyle/>
          <a:p>
            <a:r>
              <a:rPr lang="en-US" sz="3600" b="1" dirty="0">
                <a:latin typeface="Californian FB" panose="0207040306080B030204" pitchFamily="18" charset="0"/>
                <a:cs typeface="Calibri Light" panose="020F0302020204030204" pitchFamily="34" charset="0"/>
              </a:rPr>
              <a:t>Overview</a:t>
            </a: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9D0F3974-EC73-4ACE-B144-6E44E418DBB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7" r="11397"/>
          <a:stretch>
            <a:fillRect/>
          </a:stretch>
        </p:blipFill>
        <p:spPr/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8EE9A26-3F48-40A2-ACA2-999935B72D91}"/>
              </a:ext>
            </a:extLst>
          </p:cNvPr>
          <p:cNvSpPr/>
          <p:nvPr/>
        </p:nvSpPr>
        <p:spPr>
          <a:xfrm>
            <a:off x="5500280" y="174171"/>
            <a:ext cx="6571976" cy="653142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AU" sz="3200" dirty="0">
                <a:latin typeface="Californian FB" panose="0207040306080B030204" pitchFamily="18" charset="0"/>
              </a:rPr>
              <a:t>Objective</a:t>
            </a:r>
          </a:p>
          <a:p>
            <a:endParaRPr lang="en-AU" dirty="0">
              <a:latin typeface="Californian FB" panose="0207040306080B030204" pitchFamily="18" charset="0"/>
            </a:endParaRPr>
          </a:p>
          <a:p>
            <a:r>
              <a:rPr lang="en-AU" sz="2400" b="1" dirty="0">
                <a:solidFill>
                  <a:schemeClr val="bg1">
                    <a:lumMod val="50000"/>
                  </a:schemeClr>
                </a:solidFill>
                <a:latin typeface="Californian FB" panose="0207040306080B030204" pitchFamily="18" charset="0"/>
              </a:rPr>
              <a:t>Our</a:t>
            </a:r>
            <a:r>
              <a:rPr lang="en-AU" sz="2400" b="1" dirty="0">
                <a:latin typeface="Californian FB" panose="0207040306080B030204" pitchFamily="18" charset="0"/>
              </a:rPr>
              <a:t> </a:t>
            </a:r>
            <a:r>
              <a:rPr lang="en-AU" sz="2400" dirty="0">
                <a:latin typeface="Californian FB" panose="0207040306080B030204" pitchFamily="18" charset="0"/>
              </a:rPr>
              <a:t>objective is to predict unlabelled data, based on partially labelled </a:t>
            </a:r>
            <a:r>
              <a:rPr lang="en-AU" sz="2400" dirty="0" err="1">
                <a:latin typeface="Californian FB" panose="0207040306080B030204" pitchFamily="18" charset="0"/>
              </a:rPr>
              <a:t>Akt</a:t>
            </a:r>
            <a:r>
              <a:rPr lang="en-AU" sz="2400" dirty="0">
                <a:latin typeface="Californian FB" panose="0207040306080B030204" pitchFamily="18" charset="0"/>
              </a:rPr>
              <a:t> and mTOR</a:t>
            </a:r>
            <a:r>
              <a:rPr lang="en-US" sz="2400" dirty="0">
                <a:latin typeface="Californian FB" panose="0207040306080B030204" pitchFamily="18" charset="0"/>
              </a:rPr>
              <a:t> data. </a:t>
            </a:r>
          </a:p>
          <a:p>
            <a:endParaRPr lang="en-US" altLang="en-AU" dirty="0"/>
          </a:p>
          <a:p>
            <a:r>
              <a:rPr lang="en-US" altLang="en-AU" sz="2200" dirty="0">
                <a:latin typeface="Californian FB" panose="0207040306080B030204" pitchFamily="18" charset="0"/>
              </a:rPr>
              <a:t>This is the data set provided by STAT5003 Lecturer </a:t>
            </a:r>
            <a:r>
              <a:rPr lang="en-AU" sz="2200" dirty="0" err="1">
                <a:latin typeface="Californian FB" panose="0207040306080B030204" pitchFamily="18" charset="0"/>
              </a:rPr>
              <a:t>Pengyi</a:t>
            </a:r>
            <a:r>
              <a:rPr lang="en-AU" sz="2200" dirty="0">
                <a:latin typeface="Californian FB" panose="0207040306080B030204" pitchFamily="18" charset="0"/>
              </a:rPr>
              <a:t> Yang. The aim is to apply classification techniques for predicting novel kinase-substrates.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Outputs: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Californian FB" panose="0207040306080B030204" pitchFamily="18" charset="0"/>
              </a:rPr>
              <a:t>Probability of phosphorylation sites for </a:t>
            </a:r>
            <a:r>
              <a:rPr lang="en-AU" dirty="0" err="1">
                <a:latin typeface="Californian FB" panose="0207040306080B030204" pitchFamily="18" charset="0"/>
              </a:rPr>
              <a:t>Akt</a:t>
            </a:r>
            <a:r>
              <a:rPr lang="en-AU" dirty="0">
                <a:latin typeface="Californian FB" panose="0207040306080B030204" pitchFamily="18" charset="0"/>
              </a:rPr>
              <a:t>, mTOR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altLang="en-AU" dirty="0">
                <a:latin typeface="Californian FB" panose="0207040306080B030204" pitchFamily="18" charset="0"/>
              </a:rPr>
              <a:t>Predicted list of substrates for </a:t>
            </a:r>
            <a:r>
              <a:rPr lang="en-AU" altLang="en-AU" dirty="0" err="1">
                <a:latin typeface="Californian FB" panose="0207040306080B030204" pitchFamily="18" charset="0"/>
              </a:rPr>
              <a:t>Akt</a:t>
            </a:r>
            <a:r>
              <a:rPr lang="en-AU" altLang="en-AU" dirty="0">
                <a:latin typeface="Californian FB" panose="0207040306080B030204" pitchFamily="18" charset="0"/>
              </a:rPr>
              <a:t>, mTOR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altLang="en-AU" dirty="0">
                <a:latin typeface="Californian FB" panose="0207040306080B030204" pitchFamily="18" charset="0"/>
              </a:rPr>
              <a:t>Visual Analytic 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altLang="en-AU" dirty="0">
                <a:latin typeface="Californian FB" panose="0207040306080B030204" pitchFamily="18" charset="0"/>
              </a:rPr>
              <a:t>Related Result Tables</a:t>
            </a:r>
          </a:p>
        </p:txBody>
      </p:sp>
    </p:spTree>
    <p:extLst>
      <p:ext uri="{BB962C8B-B14F-4D97-AF65-F5344CB8AC3E}">
        <p14:creationId xmlns:p14="http://schemas.microsoft.com/office/powerpoint/2010/main" val="387361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739" y="2161996"/>
            <a:ext cx="1953922" cy="523331"/>
          </a:xfrm>
        </p:spPr>
        <p:txBody>
          <a:bodyPr/>
          <a:lstStyle/>
          <a:p>
            <a:r>
              <a:rPr lang="en-US" sz="3600" b="1" dirty="0">
                <a:latin typeface="Californian FB" panose="0207040306080B030204" pitchFamily="18" charset="0"/>
              </a:rPr>
              <a:t>Analysis</a:t>
            </a: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7E96C9A0-B581-4946-A25F-7363882A66F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7692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CF9FF6-0FA0-42E6-845E-CCBC9392BE83}"/>
              </a:ext>
            </a:extLst>
          </p:cNvPr>
          <p:cNvSpPr/>
          <p:nvPr/>
        </p:nvSpPr>
        <p:spPr>
          <a:xfrm>
            <a:off x="5312780" y="174171"/>
            <a:ext cx="6759476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Description of Data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The main </a:t>
            </a:r>
            <a:r>
              <a:rPr lang="en-AU" sz="2400" dirty="0" err="1">
                <a:latin typeface="Californian FB" panose="0207040306080B030204" pitchFamily="18" charset="0"/>
              </a:rPr>
              <a:t>phosphoproteomics</a:t>
            </a:r>
            <a:r>
              <a:rPr lang="en-AU" sz="2400" dirty="0">
                <a:latin typeface="Californian FB" panose="0207040306080B030204" pitchFamily="18" charset="0"/>
              </a:rPr>
              <a:t> dataset has </a:t>
            </a:r>
            <a:r>
              <a:rPr lang="en-AU" sz="2400" dirty="0">
                <a:latin typeface="Californian FB" panose="0207040306080B030204" pitchFamily="18" charset="0"/>
              </a:rPr>
              <a:t>12,062 rows and 16 columns are specific characteristics.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22 known </a:t>
            </a:r>
            <a:r>
              <a:rPr lang="en-AU" sz="2400" dirty="0" err="1">
                <a:latin typeface="Californian FB" panose="0207040306080B030204" pitchFamily="18" charset="0"/>
              </a:rPr>
              <a:t>Akt</a:t>
            </a:r>
            <a:r>
              <a:rPr lang="en-AU" sz="2400" dirty="0">
                <a:latin typeface="Californian FB" panose="0207040306080B030204" pitchFamily="18" charset="0"/>
              </a:rPr>
              <a:t> substrates were given with there identifiers.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26 known mTOR substrates were given with there identifiers. </a:t>
            </a: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29108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395739" y="2161996"/>
            <a:ext cx="1953922" cy="523331"/>
          </a:xfrm>
        </p:spPr>
        <p:txBody>
          <a:bodyPr/>
          <a:lstStyle/>
          <a:p>
            <a:r>
              <a:rPr lang="en-US" sz="3600" b="1" dirty="0">
                <a:latin typeface="Californian FB" panose="0207040306080B030204" pitchFamily="18" charset="0"/>
              </a:rPr>
              <a:t>Analysis</a:t>
            </a:r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7E96C9A0-B581-4946-A25F-7363882A66FD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r="7692"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7CF9FF6-0FA0-42E6-845E-CCBC9392BE83}"/>
              </a:ext>
            </a:extLst>
          </p:cNvPr>
          <p:cNvSpPr/>
          <p:nvPr/>
        </p:nvSpPr>
        <p:spPr>
          <a:xfrm>
            <a:off x="5312780" y="174171"/>
            <a:ext cx="6759476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Feature Extraction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US" altLang="en-AU" sz="2400" dirty="0" err="1">
                <a:latin typeface="Californian FB" panose="0207040306080B030204" pitchFamily="18" charset="0"/>
              </a:rPr>
              <a:t>Seq</a:t>
            </a:r>
            <a:r>
              <a:rPr lang="en-US" altLang="en-AU" sz="2400" dirty="0">
                <a:latin typeface="Californian FB" panose="0207040306080B030204" pitchFamily="18" charset="0"/>
              </a:rPr>
              <a:t> window transformation</a:t>
            </a: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sz="2400" dirty="0">
              <a:latin typeface="Californian FB" panose="0207040306080B030204" pitchFamily="18" charset="0"/>
            </a:endParaRPr>
          </a:p>
          <a:p>
            <a:r>
              <a:rPr lang="en-US" altLang="en-AU" sz="2400" dirty="0">
                <a:latin typeface="Californian FB" panose="0207040306080B030204" pitchFamily="18" charset="0"/>
              </a:rPr>
              <a:t>Fitting score </a:t>
            </a:r>
            <a:r>
              <a:rPr lang="en-US" altLang="en-AU" sz="2400" dirty="0" err="1">
                <a:latin typeface="Californian FB" panose="0207040306080B030204" pitchFamily="18" charset="0"/>
              </a:rPr>
              <a:t>extration</a:t>
            </a:r>
            <a:endParaRPr lang="en-US" alt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30348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1041545" y="3449683"/>
            <a:ext cx="2202398" cy="598714"/>
          </a:xfrm>
        </p:spPr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Evaluation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E171BC84-D3CF-4772-9006-F8B0F98D04FC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3" b="3913"/>
          <a:stretch>
            <a:fillRect/>
          </a:stretch>
        </p:blipFill>
        <p:spPr/>
      </p:pic>
      <p:sp>
        <p:nvSpPr>
          <p:cNvPr id="5" name="Rectangle 4">
            <a:extLst/>
          </p:cNvPr>
          <p:cNvSpPr/>
          <p:nvPr/>
        </p:nvSpPr>
        <p:spPr>
          <a:xfrm>
            <a:off x="5312780" y="174171"/>
            <a:ext cx="6759476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Model Evaluation</a:t>
            </a:r>
          </a:p>
          <a:p>
            <a:endParaRPr lang="en-AU" sz="32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Model evaluation results showing GBM and SVM Polynomial are the best models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670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7"/>
          </p:nvPr>
        </p:nvSpPr>
        <p:spPr>
          <a:xfrm>
            <a:off x="1041545" y="3449683"/>
            <a:ext cx="2202398" cy="598714"/>
          </a:xfrm>
        </p:spPr>
        <p:txBody>
          <a:bodyPr/>
          <a:lstStyle/>
          <a:p>
            <a:r>
              <a:rPr lang="en-US" sz="3600" dirty="0">
                <a:latin typeface="Californian FB" panose="0207040306080B030204" pitchFamily="18" charset="0"/>
              </a:rPr>
              <a:t>Evaluation</a:t>
            </a:r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E171BC84-D3CF-4772-9006-F8B0F98D04FC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3" b="3913"/>
          <a:stretch>
            <a:fillRect/>
          </a:stretch>
        </p:blipFill>
        <p:spPr/>
      </p:pic>
      <p:sp>
        <p:nvSpPr>
          <p:cNvPr id="5" name="Rectangle 4">
            <a:extLst/>
          </p:cNvPr>
          <p:cNvSpPr/>
          <p:nvPr/>
        </p:nvSpPr>
        <p:spPr>
          <a:xfrm>
            <a:off x="5312780" y="174171"/>
            <a:ext cx="6759476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Model Build</a:t>
            </a:r>
          </a:p>
          <a:p>
            <a:endParaRPr lang="en-AU" sz="32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Model evaluation results showing GBM and SVM Polynomial are the best models, so</a:t>
            </a:r>
          </a:p>
          <a:p>
            <a:r>
              <a:rPr lang="en-AU" sz="2400" dirty="0">
                <a:latin typeface="Californian FB" panose="0207040306080B030204" pitchFamily="18" charset="0"/>
              </a:rPr>
              <a:t>We built 2 models with different </a:t>
            </a:r>
            <a:r>
              <a:rPr lang="en-AU" sz="2400" dirty="0" err="1">
                <a:latin typeface="Californian FB" panose="0207040306080B030204" pitchFamily="18" charset="0"/>
              </a:rPr>
              <a:t>inbalance</a:t>
            </a:r>
            <a:r>
              <a:rPr lang="en-AU" sz="2400" dirty="0">
                <a:latin typeface="Californian FB" panose="0207040306080B030204" pitchFamily="18" charset="0"/>
              </a:rPr>
              <a:t> technic: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pPr marL="342900" indent="-342900">
              <a:buAutoNum type="arabicParenR"/>
            </a:pPr>
            <a:r>
              <a:rPr lang="en-AU" sz="2400" dirty="0">
                <a:latin typeface="Californian FB" panose="0207040306080B030204" pitchFamily="18" charset="0"/>
              </a:rPr>
              <a:t>SVM – bagging </a:t>
            </a:r>
          </a:p>
          <a:p>
            <a:pPr marL="342900" indent="-342900">
              <a:buAutoNum type="arabicParenR"/>
            </a:pPr>
            <a:r>
              <a:rPr lang="en-AU" sz="2400" dirty="0">
                <a:latin typeface="Californian FB" panose="0207040306080B030204" pitchFamily="18" charset="0"/>
              </a:rPr>
              <a:t>GBM – boosting </a:t>
            </a:r>
          </a:p>
          <a:p>
            <a:pPr marL="342900" indent="-342900">
              <a:buAutoNum type="arabicParenR"/>
            </a:pPr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Adaptive sampling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54839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/>
          </p:cNvPr>
          <p:cNvSpPr/>
          <p:nvPr/>
        </p:nvSpPr>
        <p:spPr>
          <a:xfrm>
            <a:off x="5636712" y="174171"/>
            <a:ext cx="6435544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r>
              <a:rPr lang="en-AU" sz="3200" dirty="0">
                <a:latin typeface="Californian FB" panose="0207040306080B030204" pitchFamily="18" charset="0"/>
              </a:rPr>
              <a:t>Prediction Outcomes</a:t>
            </a:r>
          </a:p>
          <a:p>
            <a:endParaRPr lang="en-AU" sz="32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Results showing GBM is better model based on accuracy on labelled data, any other</a:t>
            </a:r>
          </a:p>
          <a:p>
            <a:r>
              <a:rPr lang="en-AU" sz="2400" dirty="0">
                <a:latin typeface="Californian FB" panose="0207040306080B030204" pitchFamily="18" charset="0"/>
              </a:rPr>
              <a:t>Validation/evaluation technic??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Threshold of probability value for </a:t>
            </a:r>
            <a:r>
              <a:rPr lang="en-AU" sz="2400" dirty="0" err="1">
                <a:latin typeface="Californian FB" panose="0207040306080B030204" pitchFamily="18" charset="0"/>
              </a:rPr>
              <a:t>Akt</a:t>
            </a:r>
            <a:r>
              <a:rPr lang="en-AU" sz="2400" dirty="0">
                <a:latin typeface="Californian FB" panose="0207040306080B030204" pitchFamily="18" charset="0"/>
              </a:rPr>
              <a:t>: ??? 90% or 80%? Or do we need to consider</a:t>
            </a:r>
          </a:p>
          <a:p>
            <a:r>
              <a:rPr lang="en-AU" sz="2400" dirty="0">
                <a:latin typeface="Californian FB" panose="0207040306080B030204" pitchFamily="18" charset="0"/>
              </a:rPr>
              <a:t>Labelled data ranking?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Threshold of probability value for mTOR: ??? 90% or 80%? Or do we need to consider</a:t>
            </a:r>
          </a:p>
          <a:p>
            <a:r>
              <a:rPr lang="en-AU" sz="2400" dirty="0">
                <a:latin typeface="Californian FB" panose="0207040306080B030204" pitchFamily="18" charset="0"/>
              </a:rPr>
              <a:t>Labelled data ranking? 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r>
              <a:rPr lang="en-AU" sz="2400" dirty="0">
                <a:latin typeface="Californian FB" panose="0207040306080B030204" pitchFamily="18" charset="0"/>
              </a:rPr>
              <a:t>Based on above threshold, we got ??? </a:t>
            </a:r>
            <a:r>
              <a:rPr lang="en-AU" sz="2400" dirty="0" err="1">
                <a:latin typeface="Californian FB" panose="0207040306080B030204" pitchFamily="18" charset="0"/>
              </a:rPr>
              <a:t>Akt</a:t>
            </a:r>
            <a:r>
              <a:rPr lang="en-AU" sz="2400" dirty="0">
                <a:latin typeface="Californian FB" panose="0207040306080B030204" pitchFamily="18" charset="0"/>
              </a:rPr>
              <a:t>, ??? mTOR</a:t>
            </a:r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35726" y="5074920"/>
            <a:ext cx="2135609" cy="552994"/>
          </a:xfrm>
        </p:spPr>
        <p:txBody>
          <a:bodyPr/>
          <a:lstStyle/>
          <a:p>
            <a:pPr algn="ctr"/>
            <a:r>
              <a:rPr lang="en-US" sz="3600" dirty="0">
                <a:latin typeface="Californian FB" panose="0207040306080B030204" pitchFamily="18" charset="0"/>
              </a:rPr>
              <a:t>Validation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and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Results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B9BD4A88-E9E1-4B34-8861-1FF4609C7874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r="5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11912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635726" y="5074920"/>
            <a:ext cx="2135609" cy="552994"/>
          </a:xfrm>
        </p:spPr>
        <p:txBody>
          <a:bodyPr/>
          <a:lstStyle/>
          <a:p>
            <a:pPr algn="ctr"/>
            <a:r>
              <a:rPr lang="en-US" sz="3600" dirty="0">
                <a:latin typeface="Californian FB" panose="0207040306080B030204" pitchFamily="18" charset="0"/>
              </a:rPr>
              <a:t>Validation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and </a:t>
            </a:r>
          </a:p>
          <a:p>
            <a:pPr algn="ctr"/>
            <a:r>
              <a:rPr lang="en-US" sz="3600" dirty="0">
                <a:latin typeface="Californian FB" panose="0207040306080B030204" pitchFamily="18" charset="0"/>
              </a:rPr>
              <a:t>Results</a:t>
            </a:r>
          </a:p>
        </p:txBody>
      </p:sp>
      <p:pic>
        <p:nvPicPr>
          <p:cNvPr id="25" name="Picture Placeholder 24">
            <a:extLst>
              <a:ext uri="{FF2B5EF4-FFF2-40B4-BE49-F238E27FC236}">
                <a16:creationId xmlns:a16="http://schemas.microsoft.com/office/drawing/2014/main" id="{B9BD4A88-E9E1-4B34-8861-1FF4609C7874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" r="543"/>
          <a:stretch>
            <a:fillRect/>
          </a:stretch>
        </p:blipFill>
        <p:spPr/>
      </p:pic>
      <p:sp>
        <p:nvSpPr>
          <p:cNvPr id="4" name="Rectangle 3">
            <a:extLst/>
          </p:cNvPr>
          <p:cNvSpPr/>
          <p:nvPr/>
        </p:nvSpPr>
        <p:spPr>
          <a:xfrm>
            <a:off x="5636712" y="174171"/>
            <a:ext cx="6435544" cy="65314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endParaRPr lang="en-AU" dirty="0"/>
          </a:p>
          <a:p>
            <a:endParaRPr lang="en-AU" sz="2400" dirty="0">
              <a:latin typeface="Californian FB" panose="0207040306080B030204" pitchFamily="18" charset="0"/>
            </a:endParaRPr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endParaRPr lang="en-US" altLang="en-AU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55241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4C90BE4-A6C7-4D40-A034-44CAE732C21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351</Words>
  <Application>Microsoft Office PowerPoint</Application>
  <PresentationFormat>Widescreen</PresentationFormat>
  <Paragraphs>193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华文新魏</vt:lpstr>
      <vt:lpstr>Arial</vt:lpstr>
      <vt:lpstr>Calibri</vt:lpstr>
      <vt:lpstr>Calibri Light</vt:lpstr>
      <vt:lpstr>Californian FB</vt:lpstr>
      <vt:lpstr>Times New Roman</vt:lpstr>
      <vt:lpstr>Trebuchet MS</vt:lpstr>
      <vt:lpstr>Tw Cen MT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2017-10-21T21:54:11Z</dcterms:created>
  <dcterms:modified xsi:type="dcterms:W3CDTF">2017-10-28T05:15:57Z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TC040144259991</vt:lpwstr>
  </property>
</Properties>
</file>

<file path=docProps/thumbnail.jpeg>
</file>